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75" r:id="rId5"/>
    <p:sldId id="276" r:id="rId6"/>
    <p:sldId id="26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6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028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81644"/>
  </p:normalViewPr>
  <p:slideViewPr>
    <p:cSldViewPr snapToGrid="0" snapToObjects="1" showGuides="1">
      <p:cViewPr varScale="1">
        <p:scale>
          <a:sx n="134" d="100"/>
          <a:sy n="134" d="100"/>
        </p:scale>
        <p:origin x="688" y="176"/>
      </p:cViewPr>
      <p:guideLst>
        <p:guide orient="horz" pos="1389"/>
        <p:guide pos="1028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9-6F4A-8F64-17EBCBBBBD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9-6F4A-8F64-17EBCBBBBD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9-6F4A-8F64-17EBCBBBB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9-6F4A-8F64-17EBCBBBBD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19-6F4A-8F64-17EBCBBBBD74}"/>
              </c:ext>
            </c:extLst>
          </c:dPt>
          <c:cat>
            <c:strRef>
              <c:f>Blad1!$A$2:$A$6</c:f>
              <c:strCache>
                <c:ptCount val="5"/>
                <c:pt idx="0">
                  <c:v>Central goverment allocation 48%</c:v>
                </c:pt>
                <c:pt idx="1">
                  <c:v>Goverment grant providers 19%</c:v>
                </c:pt>
                <c:pt idx="2">
                  <c:v>Foreign grant providers 17%</c:v>
                </c:pt>
                <c:pt idx="3">
                  <c:v>Other Swedish grant providers 10%</c:v>
                </c:pt>
                <c:pt idx="4">
                  <c:v>Applied reaserch 9%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48</c:v>
                </c:pt>
                <c:pt idx="1">
                  <c:v>19</c:v>
                </c:pt>
                <c:pt idx="2">
                  <c:v>17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6-1F4C-92DD-CC2B409C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4371694358941"/>
          <c:y val="0.16814326036029778"/>
          <c:w val="0.37692352170881455"/>
          <c:h val="0.66371322670472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Senior lecturers 29 (24% f)</c:v>
                </c:pt>
                <c:pt idx="1">
                  <c:v>Career-development positions 33 (24% f)</c:v>
                </c:pt>
                <c:pt idx="2">
                  <c:v>Professors 36 (22% f)</c:v>
                </c:pt>
                <c:pt idx="3">
                  <c:v>Administrative &amp; technical staff 57 (50% f)</c:v>
                </c:pt>
                <c:pt idx="4">
                  <c:v>Doctoral students 66 (62% f)</c:v>
                </c:pt>
                <c:pt idx="5">
                  <c:v>Other lecturers &amp; researchers 81 (60% f)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26</c:v>
                </c:pt>
                <c:pt idx="1">
                  <c:v>27</c:v>
                </c:pt>
                <c:pt idx="2">
                  <c:v>24</c:v>
                </c:pt>
                <c:pt idx="3">
                  <c:v>51</c:v>
                </c:pt>
                <c:pt idx="4">
                  <c:v>72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3-0E49-8FDF-F3710DF34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5302623"/>
        <c:axId val="975312895"/>
      </c:barChart>
      <c:catAx>
        <c:axId val="975302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5312895"/>
        <c:crosses val="autoZero"/>
        <c:auto val="1"/>
        <c:lblAlgn val="ctr"/>
        <c:lblOffset val="100"/>
        <c:noMultiLvlLbl val="0"/>
      </c:catAx>
      <c:valAx>
        <c:axId val="975312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530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Central government allocation</a:t>
            </a:r>
            <a:r>
              <a:rPr lang="en-GB" altLang="sv-SE" noProof="0" dirty="0">
                <a:ea typeface="ＭＳ Ｐゴシック" charset="-128"/>
              </a:rPr>
              <a:t> – funding from the state. 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Government grant providers </a:t>
            </a:r>
            <a:r>
              <a:rPr lang="en-GB" altLang="sv-SE" noProof="0" dirty="0">
                <a:ea typeface="ＭＳ Ｐゴシック" charset="-128"/>
              </a:rPr>
              <a:t>– granted in competition, i.e. </a:t>
            </a:r>
            <a:r>
              <a:rPr lang="en-GB" altLang="sv-SE" noProof="0" dirty="0" err="1">
                <a:ea typeface="ＭＳ Ｐゴシック" charset="-128"/>
              </a:rPr>
              <a:t>Vinnova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Vetenskapsrådet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Formas</a:t>
            </a:r>
            <a:r>
              <a:rPr lang="en-GB" altLang="sv-SE" noProof="0" dirty="0">
                <a:ea typeface="ＭＳ Ｐゴシック" charset="-128"/>
              </a:rPr>
              <a:t>, etc.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Other Swedish grant providers </a:t>
            </a:r>
            <a:r>
              <a:rPr lang="en-GB" altLang="sv-SE" noProof="0" dirty="0">
                <a:ea typeface="ＭＳ Ｐゴシック" charset="-128"/>
              </a:rPr>
              <a:t>– non governmental, i.e. Knut </a:t>
            </a:r>
            <a:r>
              <a:rPr lang="en-GB" altLang="sv-SE" noProof="0" dirty="0" err="1">
                <a:ea typeface="ＭＳ Ｐゴシック" charset="-128"/>
              </a:rPr>
              <a:t>och</a:t>
            </a:r>
            <a:r>
              <a:rPr lang="en-GB" altLang="sv-SE" noProof="0" dirty="0">
                <a:ea typeface="ＭＳ Ｐゴシック" charset="-128"/>
              </a:rPr>
              <a:t> Alice Wallenberg, </a:t>
            </a:r>
            <a:r>
              <a:rPr lang="en-GB" altLang="sv-SE" noProof="0" dirty="0" err="1">
                <a:ea typeface="ＭＳ Ｐゴシック" charset="-128"/>
              </a:rPr>
              <a:t>Stiftelsen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för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strategisk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forskning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Crafoord</a:t>
            </a:r>
            <a:r>
              <a:rPr lang="en-GB" altLang="sv-SE" noProof="0" dirty="0">
                <a:ea typeface="ＭＳ Ｐゴシック" charset="-128"/>
              </a:rPr>
              <a:t> etc.</a:t>
            </a:r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sv-SE" b="1" noProof="0" dirty="0">
                <a:ea typeface="ＭＳ Ｐゴシック" charset="-128"/>
              </a:rPr>
              <a:t>Foreign grant providers </a:t>
            </a:r>
            <a:r>
              <a:rPr lang="en-GB" altLang="sv-SE" b="0" noProof="0" dirty="0">
                <a:ea typeface="ＭＳ Ｐゴシック" charset="-128"/>
              </a:rPr>
              <a:t>–</a:t>
            </a:r>
            <a:r>
              <a:rPr lang="en-GB" altLang="sv-SE" b="0" baseline="0" noProof="0" dirty="0">
                <a:ea typeface="ＭＳ Ｐゴシック" charset="-128"/>
              </a:rPr>
              <a:t> c</a:t>
            </a:r>
            <a:r>
              <a:rPr lang="en-GB" altLang="sv-SE" noProof="0" dirty="0">
                <a:ea typeface="ＭＳ Ｐゴシック" charset="-128"/>
              </a:rPr>
              <a:t>ompetition, </a:t>
            </a:r>
            <a:r>
              <a:rPr lang="en-GB" altLang="sv-SE" noProof="0" dirty="0" err="1">
                <a:ea typeface="ＭＳ Ｐゴシック" charset="-128"/>
              </a:rPr>
              <a:t>i.e</a:t>
            </a:r>
            <a:r>
              <a:rPr lang="en-GB" altLang="sv-SE" noProof="0" dirty="0">
                <a:ea typeface="ＭＳ Ｐゴシック" charset="-128"/>
              </a:rPr>
              <a:t> European Research Council etc.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Applied research </a:t>
            </a:r>
            <a:r>
              <a:rPr lang="en-GB" altLang="sv-SE" noProof="0" dirty="0">
                <a:ea typeface="ＭＳ Ｐゴシック" charset="-128"/>
              </a:rPr>
              <a:t>– can be different things, for instance conferences, teaching at other universities, research done for other organizations an companies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49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5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3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4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94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15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56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9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Students sitting in the sun on a wooden deck outside a building. Photo.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 descr="Lund University logotype.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 descr="Lund University logotype.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BF359E7-035B-8140-B6CC-39AE124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of Biology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BBE14D-3455-DC4F-9CD1-23C1CF94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B9D70-793C-0A43-94CA-DF98200B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9E5DFD0-7358-274D-8467-F8D448CC0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5866"/>
              </p:ext>
            </p:extLst>
          </p:nvPr>
        </p:nvGraphicFramePr>
        <p:xfrm>
          <a:off x="1558344" y="2459864"/>
          <a:ext cx="9169757" cy="420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4E1189D4-FC37-6944-BC02-F404460032ED}"/>
              </a:ext>
            </a:extLst>
          </p:cNvPr>
          <p:cNvSpPr txBox="1"/>
          <p:nvPr/>
        </p:nvSpPr>
        <p:spPr>
          <a:xfrm>
            <a:off x="1554676" y="2205038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304 employees (46% female)</a:t>
            </a:r>
          </a:p>
        </p:txBody>
      </p:sp>
    </p:spTree>
    <p:extLst>
      <p:ext uri="{BB962C8B-B14F-4D97-AF65-F5344CB8AC3E}">
        <p14:creationId xmlns:p14="http://schemas.microsoft.com/office/powerpoint/2010/main" val="44640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848B15-2EDC-3845-9950-6F66B0FB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international department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677B5-3F89-2244-BD33-8F1AD99D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34800"/>
            <a:ext cx="4613375" cy="3957466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GB" dirty="0"/>
              <a:t>At the Department of Biology we have personnel and students from all around the world.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B536A8-512D-E94C-A4FC-A8CF1FBF0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4255" y="2205038"/>
            <a:ext cx="4418022" cy="3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0DF5C28-1D1E-D444-93F9-D003F57BD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88" y="4868215"/>
            <a:ext cx="11807825" cy="1800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1DD3B4-221C-504E-B773-9F0E1A2B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– basic </a:t>
            </a:r>
            <a:br>
              <a:rPr lang="en-GB" dirty="0"/>
            </a:br>
            <a:r>
              <a:rPr lang="en-GB" dirty="0"/>
              <a:t>and advanced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6EF51-E712-044C-A174-DB49236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Students per year	484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 err="1"/>
              <a:t>Examina</a:t>
            </a:r>
            <a:r>
              <a:rPr lang="en-GB" dirty="0"/>
              <a:t>	157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Programmes	13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Courses	62</a:t>
            </a:r>
          </a:p>
          <a:p>
            <a:pPr marL="0" indent="0">
              <a:spcBef>
                <a:spcPts val="10000"/>
              </a:spcBef>
              <a:buNone/>
              <a:tabLst>
                <a:tab pos="6480000" algn="r"/>
              </a:tabLst>
            </a:pPr>
            <a:r>
              <a:rPr lang="en-GB" dirty="0"/>
              <a:t>Well-known researchers teach </a:t>
            </a:r>
            <a:br>
              <a:rPr lang="en-GB" dirty="0"/>
            </a:br>
            <a:r>
              <a:rPr lang="en-GB" dirty="0"/>
              <a:t>our students in an active research environment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F994CA-2D32-A640-9774-B03B0326B2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ECDE4-D11B-F64F-8075-963BDF3E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– basic</a:t>
            </a:r>
            <a:br>
              <a:rPr lang="en-GB" dirty="0"/>
            </a:br>
            <a:r>
              <a:rPr lang="en-GB" dirty="0"/>
              <a:t>and advanced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77FD98-D638-8145-A0D1-B09E1959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Bachelor’s degree programme</a:t>
            </a:r>
          </a:p>
          <a:p>
            <a:r>
              <a:rPr lang="en-GB" dirty="0"/>
              <a:t>Biology</a:t>
            </a:r>
          </a:p>
          <a:p>
            <a:r>
              <a:rPr lang="en-GB" dirty="0"/>
              <a:t>Molecular biology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GB" b="1" dirty="0"/>
              <a:t>Master’s degree programme</a:t>
            </a:r>
          </a:p>
          <a:p>
            <a:r>
              <a:rPr lang="en-GB" dirty="0"/>
              <a:t>Biology – 6 specialisations</a:t>
            </a:r>
          </a:p>
          <a:p>
            <a:r>
              <a:rPr lang="en-GB" dirty="0"/>
              <a:t>Molecular biology – 4 specialisations</a:t>
            </a:r>
          </a:p>
          <a:p>
            <a:r>
              <a:rPr lang="en-GB" dirty="0"/>
              <a:t>Bioinformatics</a:t>
            </a:r>
          </a:p>
        </p:txBody>
      </p:sp>
      <p:pic>
        <p:nvPicPr>
          <p:cNvPr id="4" name="Bildobjekt 3" descr="Two people. One is looking in a microscope and one is browsing a booklet. Photo.">
            <a:extLst>
              <a:ext uri="{FF2B5EF4-FFF2-40B4-BE49-F238E27FC236}">
                <a16:creationId xmlns:a16="http://schemas.microsoft.com/office/drawing/2014/main" id="{C02688C0-D20E-CB42-9225-E718082DB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82366" y="2205038"/>
            <a:ext cx="428437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233BB6-D37B-FB46-A826-90FA443A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72" y="2205038"/>
            <a:ext cx="10034163" cy="341381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C79A67-4788-F844-9967-E8D04444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Outgoing and incoming students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4792B4-1882-C348-80E2-B88159F9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476000" cy="396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Lund University – </a:t>
            </a:r>
            <a:br>
              <a:rPr lang="en-GB" b="1" dirty="0"/>
            </a:br>
            <a:r>
              <a:rPr lang="en-GB" b="1" dirty="0"/>
              <a:t>Sweden’s most </a:t>
            </a:r>
            <a:br>
              <a:rPr lang="en-GB" b="1" dirty="0"/>
            </a:br>
            <a:r>
              <a:rPr lang="en-GB" b="1" dirty="0"/>
              <a:t>international university</a:t>
            </a:r>
          </a:p>
          <a:p>
            <a:pPr marL="0" indent="0">
              <a:spcBef>
                <a:spcPts val="5000"/>
              </a:spcBef>
              <a:buNone/>
            </a:pPr>
            <a:r>
              <a:rPr lang="en-GB" b="1" dirty="0"/>
              <a:t>Biology 2023</a:t>
            </a:r>
          </a:p>
          <a:p>
            <a:pPr marL="0" indent="0">
              <a:buNone/>
            </a:pPr>
            <a:r>
              <a:rPr lang="en-GB" dirty="0"/>
              <a:t>55 exchange students</a:t>
            </a:r>
          </a:p>
          <a:p>
            <a:pPr marL="0" indent="0">
              <a:buNone/>
            </a:pPr>
            <a:r>
              <a:rPr lang="en-GB" dirty="0"/>
              <a:t>60–70% international students at Master’s level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950B0C-D535-3041-8086-850824674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5C48673-0912-3C4B-AE3C-DB01BBB0C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837" y="2205038"/>
            <a:ext cx="3850781" cy="38528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96E75CC-C00D-CF47-A6C0-CDFC747C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EF6DA3-43BE-EE49-B883-B9E573DE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192924" cy="39600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Basic and applied research </a:t>
            </a:r>
            <a:r>
              <a:rPr lang="en-GB" dirty="0"/>
              <a:t>from molecules, genetic code and protein production to ecological systems and behaviour</a:t>
            </a:r>
          </a:p>
          <a:p>
            <a:r>
              <a:rPr lang="en-GB" b="1" dirty="0"/>
              <a:t>23 research groups</a:t>
            </a:r>
          </a:p>
          <a:p>
            <a:r>
              <a:rPr lang="en-GB" b="1" dirty="0"/>
              <a:t>5 biggest grant providers 2022 </a:t>
            </a:r>
            <a:r>
              <a:rPr lang="en-GB" dirty="0"/>
              <a:t>– Swedish Research Council, European Commission, </a:t>
            </a:r>
            <a:r>
              <a:rPr lang="en-GB" dirty="0" err="1"/>
              <a:t>Formas</a:t>
            </a:r>
            <a:r>
              <a:rPr lang="en-GB" dirty="0"/>
              <a:t>, the Swedish Environmental Protection Agency and other universities</a:t>
            </a:r>
          </a:p>
        </p:txBody>
      </p:sp>
    </p:spTree>
    <p:extLst>
      <p:ext uri="{BB962C8B-B14F-4D97-AF65-F5344CB8AC3E}">
        <p14:creationId xmlns:p14="http://schemas.microsoft.com/office/powerpoint/2010/main" val="231640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EFF61-9C62-4040-85E5-798ACBAB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figures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78268E7-9781-CA4E-8BA4-161B8FC0F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494" y="1679189"/>
            <a:ext cx="8925059" cy="49899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E72826F-C5DB-CF4A-9D8A-0157A8A64209}"/>
              </a:ext>
            </a:extLst>
          </p:cNvPr>
          <p:cNvSpPr txBox="1"/>
          <p:nvPr/>
        </p:nvSpPr>
        <p:spPr>
          <a:xfrm>
            <a:off x="1888106" y="3532403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66</a:t>
            </a:r>
          </a:p>
          <a:p>
            <a:pPr algn="ctr"/>
            <a:r>
              <a:rPr lang="en-GB" sz="1500" dirty="0">
                <a:latin typeface="+mj-lt"/>
              </a:rPr>
              <a:t>Doctoral students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80A18B-0A57-CA42-92DD-F74E627DCE0D}"/>
              </a:ext>
            </a:extLst>
          </p:cNvPr>
          <p:cNvSpPr txBox="1"/>
          <p:nvPr/>
        </p:nvSpPr>
        <p:spPr>
          <a:xfrm>
            <a:off x="3524496" y="249532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15</a:t>
            </a:r>
          </a:p>
          <a:p>
            <a:pPr algn="ctr"/>
            <a:r>
              <a:rPr lang="en-GB" sz="1500" dirty="0">
                <a:latin typeface="+mj-lt"/>
              </a:rPr>
              <a:t>Degree of Doctor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9A1EC2A-C80E-1644-BD94-F3BEFBCEFB3C}"/>
              </a:ext>
            </a:extLst>
          </p:cNvPr>
          <p:cNvSpPr txBox="1"/>
          <p:nvPr/>
        </p:nvSpPr>
        <p:spPr>
          <a:xfrm>
            <a:off x="5457202" y="2538958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29</a:t>
            </a:r>
          </a:p>
          <a:p>
            <a:pPr algn="ctr"/>
            <a:r>
              <a:rPr lang="en-GB" sz="1500" dirty="0">
                <a:latin typeface="+mj-lt"/>
              </a:rPr>
              <a:t>Professors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87DC53-C932-4641-8B17-117DE6EB4794}"/>
              </a:ext>
            </a:extLst>
          </p:cNvPr>
          <p:cNvSpPr txBox="1"/>
          <p:nvPr/>
        </p:nvSpPr>
        <p:spPr>
          <a:xfrm>
            <a:off x="7323229" y="1767863"/>
            <a:ext cx="161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143</a:t>
            </a:r>
          </a:p>
          <a:p>
            <a:pPr algn="ctr"/>
            <a:r>
              <a:rPr lang="en-GB" sz="1500" dirty="0">
                <a:latin typeface="+mj-lt"/>
              </a:rPr>
              <a:t>Other</a:t>
            </a:r>
            <a:br>
              <a:rPr lang="en-GB" sz="1500" dirty="0">
                <a:latin typeface="+mj-lt"/>
              </a:rPr>
            </a:br>
            <a:r>
              <a:rPr lang="en-GB" sz="1500" dirty="0">
                <a:latin typeface="+mj-lt"/>
              </a:rPr>
              <a:t>academic staff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AA406E-10F9-B147-B03E-19EE2D4C5589}"/>
              </a:ext>
            </a:extLst>
          </p:cNvPr>
          <p:cNvSpPr txBox="1"/>
          <p:nvPr/>
        </p:nvSpPr>
        <p:spPr>
          <a:xfrm>
            <a:off x="8848496" y="3205259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358</a:t>
            </a:r>
          </a:p>
          <a:p>
            <a:pPr algn="ctr"/>
            <a:r>
              <a:rPr lang="en-GB" sz="1500" dirty="0" err="1">
                <a:latin typeface="+mj-lt"/>
              </a:rPr>
              <a:t>Publikations</a:t>
            </a:r>
            <a:endParaRPr lang="en-GB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99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EFACEDE3-3EFD-F34F-974C-02EC2D90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92088" y="188913"/>
            <a:ext cx="11807825" cy="648017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21D53F-6398-704F-85B5-F3F814AD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museum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6158B5-A68A-D949-9A90-44701A83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398986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More than 300 years old research museum</a:t>
            </a:r>
          </a:p>
          <a:p>
            <a:pPr marL="0" indent="0">
              <a:buNone/>
            </a:pPr>
            <a:r>
              <a:rPr lang="en-GB" dirty="0"/>
              <a:t>Around 14.5 million plants and animals, &gt;10 000 of these are type specimen</a:t>
            </a:r>
          </a:p>
          <a:p>
            <a:pPr>
              <a:spcBef>
                <a:spcPts val="7700"/>
              </a:spcBef>
            </a:pPr>
            <a:r>
              <a:rPr lang="en-GB" dirty="0"/>
              <a:t>Botanical collections</a:t>
            </a:r>
          </a:p>
          <a:p>
            <a:r>
              <a:rPr lang="en-GB" dirty="0"/>
              <a:t>Entomological collections</a:t>
            </a:r>
          </a:p>
          <a:p>
            <a:r>
              <a:rPr lang="en-GB" dirty="0"/>
              <a:t>Zoological collections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CE463F-18ED-374D-AE55-6C06B320B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1693" flipH="1">
            <a:off x="6347594" y="2947794"/>
            <a:ext cx="4779515" cy="358463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086D70-01D8-7145-9BF1-F774C4FCB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9514D6-B165-3A42-8D8A-EDDCEDC5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&amp; outreach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40978D-4951-274C-981E-F9BCC682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TV/radio &amp; other media</a:t>
            </a:r>
          </a:p>
          <a:p>
            <a:r>
              <a:rPr lang="en-GB" dirty="0"/>
              <a:t>Popular science lectures</a:t>
            </a:r>
          </a:p>
          <a:p>
            <a:r>
              <a:rPr lang="en-GB" dirty="0"/>
              <a:t>Q &amp; A</a:t>
            </a:r>
          </a:p>
          <a:p>
            <a:r>
              <a:rPr lang="en-GB" dirty="0"/>
              <a:t>Citizen Science</a:t>
            </a:r>
          </a:p>
        </p:txBody>
      </p:sp>
    </p:spTree>
    <p:extLst>
      <p:ext uri="{BB962C8B-B14F-4D97-AF65-F5344CB8AC3E}">
        <p14:creationId xmlns:p14="http://schemas.microsoft.com/office/powerpoint/2010/main" val="56491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ECF011-B3CA-8C41-B0D7-11447A32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7C31F-4D5F-DA47-A83C-89E8E8B5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8F7410E1-144B-0440-AF95-3C0D89027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286170"/>
              </p:ext>
            </p:extLst>
          </p:nvPr>
        </p:nvGraphicFramePr>
        <p:xfrm>
          <a:off x="1601666" y="2013436"/>
          <a:ext cx="8970333" cy="71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111">
                  <a:extLst>
                    <a:ext uri="{9D8B030D-6E8A-4147-A177-3AD203B41FA5}">
                      <a16:colId xmlns:a16="http://schemas.microsoft.com/office/drawing/2014/main" val="4208863996"/>
                    </a:ext>
                  </a:extLst>
                </a:gridCol>
                <a:gridCol w="2990111">
                  <a:extLst>
                    <a:ext uri="{9D8B030D-6E8A-4147-A177-3AD203B41FA5}">
                      <a16:colId xmlns:a16="http://schemas.microsoft.com/office/drawing/2014/main" val="2012222582"/>
                    </a:ext>
                  </a:extLst>
                </a:gridCol>
                <a:gridCol w="2990111">
                  <a:extLst>
                    <a:ext uri="{9D8B030D-6E8A-4147-A177-3AD203B41FA5}">
                      <a16:colId xmlns:a16="http://schemas.microsoft.com/office/drawing/2014/main" val="972617699"/>
                    </a:ext>
                  </a:extLst>
                </a:gridCol>
              </a:tblGrid>
              <a:tr h="71689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Department Board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&amp; Deputy </a:t>
                      </a:r>
                      <a:b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 Council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99628"/>
                  </a:ext>
                </a:extLst>
              </a:tr>
            </a:tbl>
          </a:graphicData>
        </a:graphic>
      </p:graphicFrame>
      <p:graphicFrame>
        <p:nvGraphicFramePr>
          <p:cNvPr id="5" name="Tabell 8">
            <a:extLst>
              <a:ext uri="{FF2B5EF4-FFF2-40B4-BE49-F238E27FC236}">
                <a16:creationId xmlns:a16="http://schemas.microsoft.com/office/drawing/2014/main" id="{EACB624E-9F8B-6540-9A75-0C527848B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11291"/>
              </p:ext>
            </p:extLst>
          </p:nvPr>
        </p:nvGraphicFramePr>
        <p:xfrm>
          <a:off x="1605574" y="2729666"/>
          <a:ext cx="8988855" cy="400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285">
                  <a:extLst>
                    <a:ext uri="{9D8B030D-6E8A-4147-A177-3AD203B41FA5}">
                      <a16:colId xmlns:a16="http://schemas.microsoft.com/office/drawing/2014/main" val="1280015887"/>
                    </a:ext>
                  </a:extLst>
                </a:gridCol>
                <a:gridCol w="2996285">
                  <a:extLst>
                    <a:ext uri="{9D8B030D-6E8A-4147-A177-3AD203B41FA5}">
                      <a16:colId xmlns:a16="http://schemas.microsoft.com/office/drawing/2014/main" val="2385975513"/>
                    </a:ext>
                  </a:extLst>
                </a:gridCol>
                <a:gridCol w="2996285">
                  <a:extLst>
                    <a:ext uri="{9D8B030D-6E8A-4147-A177-3AD203B41FA5}">
                      <a16:colId xmlns:a16="http://schemas.microsoft.com/office/drawing/2014/main" val="1170976240"/>
                    </a:ext>
                  </a:extLst>
                </a:gridCol>
              </a:tblGrid>
              <a:tr h="68607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Groups &amp; Committees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units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units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8038"/>
                  </a:ext>
                </a:extLst>
              </a:tr>
              <a:tr h="33213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 doctoral </a:t>
                      </a:r>
                      <a:b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&amp; second cycle programmes 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equality and equal opportunities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Heads of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Health, environment &amp; safety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studies board</a:t>
                      </a:r>
                    </a:p>
                  </a:txBody>
                  <a:tcPr marL="251999" marT="251999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Biodiversity and evolution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Evolutionary ecology and infection biology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biology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biosciences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Sensory biology</a:t>
                      </a:r>
                    </a:p>
                  </a:txBody>
                  <a:tcPr marL="251999" marT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Biological Museum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 Protein Production Platform (LP3)</a:t>
                      </a:r>
                    </a:p>
                  </a:txBody>
                  <a:tcPr marL="251999" marT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12945"/>
                  </a:ext>
                </a:extLst>
              </a:tr>
            </a:tbl>
          </a:graphicData>
        </a:graphic>
      </p:graphicFrame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93797BC2-C936-0245-81F7-CCB0B0B0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83203"/>
              </p:ext>
            </p:extLst>
          </p:nvPr>
        </p:nvGraphicFramePr>
        <p:xfrm>
          <a:off x="7608833" y="4880617"/>
          <a:ext cx="2985596" cy="57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73020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infrastructure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06A8E07-AEB2-5D46-8835-4BAD15BB3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12091"/>
              </p:ext>
            </p:extLst>
          </p:nvPr>
        </p:nvGraphicFramePr>
        <p:xfrm>
          <a:off x="7608833" y="5473997"/>
          <a:ext cx="2985596" cy="57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73020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 Office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A540A0E-7C51-C749-8DA4-0E90F800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31377"/>
              </p:ext>
            </p:extLst>
          </p:nvPr>
        </p:nvGraphicFramePr>
        <p:xfrm>
          <a:off x="7608833" y="6067376"/>
          <a:ext cx="2985596" cy="60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60171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Office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0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The University building with a flower in the foreground. Photo.">
            <a:extLst>
              <a:ext uri="{FF2B5EF4-FFF2-40B4-BE49-F238E27FC236}">
                <a16:creationId xmlns:a16="http://schemas.microsoft.com/office/drawing/2014/main" id="{209A4A0B-7226-074C-A8DB-87AE1567E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F0A7C4C-842D-6446-AEA1-7FAE5086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 University</a:t>
            </a:r>
          </a:p>
        </p:txBody>
      </p:sp>
    </p:spTree>
    <p:extLst>
      <p:ext uri="{BB962C8B-B14F-4D97-AF65-F5344CB8AC3E}">
        <p14:creationId xmlns:p14="http://schemas.microsoft.com/office/powerpoint/2010/main" val="153324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slide, logotype only</a:t>
            </a:r>
          </a:p>
        </p:txBody>
      </p:sp>
      <p:pic>
        <p:nvPicPr>
          <p:cNvPr id="3" name="Bildobjekt 2" descr="Lund University's logotype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6079" y="1556181"/>
            <a:ext cx="1979842" cy="26420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3C1E08A-5408-DD45-BAB8-DA54A287CF34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F6574-5CBA-804C-BEDD-8C4D0DF6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170848"/>
            <a:ext cx="11088000" cy="1846659"/>
          </a:xfrm>
        </p:spPr>
        <p:txBody>
          <a:bodyPr/>
          <a:lstStyle/>
          <a:p>
            <a:r>
              <a:rPr lang="en-GB" dirty="0"/>
              <a:t>We are united in our efforts</a:t>
            </a:r>
            <a:br>
              <a:rPr lang="en-GB" dirty="0"/>
            </a:br>
            <a:r>
              <a:rPr lang="en-GB" dirty="0"/>
              <a:t>to understand, explain and improve</a:t>
            </a:r>
            <a:br>
              <a:rPr lang="en-GB" dirty="0"/>
            </a:br>
            <a:r>
              <a:rPr lang="en-GB" dirty="0"/>
              <a:t>our world and the human condition</a:t>
            </a:r>
          </a:p>
        </p:txBody>
      </p:sp>
    </p:spTree>
    <p:extLst>
      <p:ext uri="{BB962C8B-B14F-4D97-AF65-F5344CB8AC3E}">
        <p14:creationId xmlns:p14="http://schemas.microsoft.com/office/powerpoint/2010/main" val="225502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FA171-4333-B14E-B248-5651016F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Lund University – </a:t>
            </a:r>
            <a:br>
              <a:rPr lang="en-GB" dirty="0"/>
            </a:br>
            <a:r>
              <a:rPr lang="en-GB" dirty="0"/>
              <a:t>a world class university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1B671-E825-F54F-946A-744062B6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999" y="2159999"/>
            <a:ext cx="6887003" cy="3960000"/>
          </a:xfrm>
        </p:spPr>
        <p:txBody>
          <a:bodyPr/>
          <a:lstStyle/>
          <a:p>
            <a:r>
              <a:rPr lang="en-GB" dirty="0"/>
              <a:t>Founded 1666</a:t>
            </a:r>
          </a:p>
          <a:p>
            <a:r>
              <a:rPr lang="en-GB" dirty="0"/>
              <a:t>Ranked among the world’s top 100 universities</a:t>
            </a:r>
          </a:p>
          <a:p>
            <a:r>
              <a:rPr lang="en-GB" dirty="0"/>
              <a:t>47 000 students, 25% international</a:t>
            </a:r>
          </a:p>
          <a:p>
            <a:r>
              <a:rPr lang="en-GB" dirty="0"/>
              <a:t>8 800 employees, approximately 750 professors, </a:t>
            </a:r>
            <a:br>
              <a:rPr lang="en-GB" dirty="0"/>
            </a:br>
            <a:r>
              <a:rPr lang="en-GB" dirty="0"/>
              <a:t>4 300 lecturers, researchers and doctoral students, and 3 000 technical/administrative staff</a:t>
            </a:r>
          </a:p>
          <a:p>
            <a:r>
              <a:rPr lang="en-GB" dirty="0"/>
              <a:t>241 educational programmes, 158 at advanced level</a:t>
            </a:r>
          </a:p>
          <a:p>
            <a:r>
              <a:rPr lang="en-GB" dirty="0"/>
              <a:t>1 450 free-standing courses</a:t>
            </a:r>
          </a:p>
        </p:txBody>
      </p:sp>
      <p:pic>
        <p:nvPicPr>
          <p:cNvPr id="6" name="Bildobjekt 5" descr="Simplified map of southern Sweden with Helsingborg, Lund, and Malmö showing. Illustration.">
            <a:extLst>
              <a:ext uri="{FF2B5EF4-FFF2-40B4-BE49-F238E27FC236}">
                <a16:creationId xmlns:a16="http://schemas.microsoft.com/office/drawing/2014/main" id="{0B5B69BB-146C-E544-B01C-ABEC80BD4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4" y="-431515"/>
            <a:ext cx="5439961" cy="668847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AA9799E-B172-6C41-9D2A-60EF705F9B32}"/>
              </a:ext>
            </a:extLst>
          </p:cNvPr>
          <p:cNvSpPr txBox="1"/>
          <p:nvPr/>
        </p:nvSpPr>
        <p:spPr>
          <a:xfrm>
            <a:off x="8882499" y="4236318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HELSINGBORG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BBE62B-2FD6-BE4C-8528-1A4E1F11610A}"/>
              </a:ext>
            </a:extLst>
          </p:cNvPr>
          <p:cNvSpPr txBox="1"/>
          <p:nvPr/>
        </p:nvSpPr>
        <p:spPr>
          <a:xfrm>
            <a:off x="10375383" y="4365104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B79FED-5704-3146-A1F9-7F4905DB5316}"/>
              </a:ext>
            </a:extLst>
          </p:cNvPr>
          <p:cNvSpPr txBox="1"/>
          <p:nvPr/>
        </p:nvSpPr>
        <p:spPr>
          <a:xfrm>
            <a:off x="10251916" y="4622225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MALMÖ</a:t>
            </a:r>
          </a:p>
        </p:txBody>
      </p:sp>
    </p:spTree>
    <p:extLst>
      <p:ext uri="{BB962C8B-B14F-4D97-AF65-F5344CB8AC3E}">
        <p14:creationId xmlns:p14="http://schemas.microsoft.com/office/powerpoint/2010/main" val="20263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B6216-BF9F-524A-8AB6-B1782E52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comprehensive university – </a:t>
            </a:r>
            <a:br>
              <a:rPr lang="en-GB" dirty="0"/>
            </a:br>
            <a:r>
              <a:rPr lang="en-GB" dirty="0"/>
              <a:t>eight faculties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9276B1-1052-B44F-9555-76BB6BCA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Economics and management</a:t>
            </a:r>
          </a:p>
          <a:p>
            <a:r>
              <a:rPr lang="en-GB" dirty="0"/>
              <a:t>Engineering and technology</a:t>
            </a:r>
          </a:p>
          <a:p>
            <a:r>
              <a:rPr lang="en-GB" dirty="0"/>
              <a:t>Fine arts, music, and theatre</a:t>
            </a:r>
          </a:p>
          <a:p>
            <a:r>
              <a:rPr lang="en-GB" dirty="0"/>
              <a:t>Humanities and theology</a:t>
            </a:r>
          </a:p>
          <a:p>
            <a:r>
              <a:rPr lang="en-GB" dirty="0"/>
              <a:t>Law</a:t>
            </a:r>
          </a:p>
          <a:p>
            <a:r>
              <a:rPr lang="en-GB" dirty="0"/>
              <a:t>Medicine</a:t>
            </a:r>
          </a:p>
          <a:p>
            <a:r>
              <a:rPr lang="en-GB" dirty="0"/>
              <a:t>Science</a:t>
            </a:r>
          </a:p>
          <a:p>
            <a:r>
              <a:rPr lang="en-GB" dirty="0"/>
              <a:t>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55867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A77A045-8E0E-4B45-B642-045925C8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University Rankings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C4F1EF2-AC57-0147-A472-8ECE85B30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29924"/>
              </p:ext>
            </p:extLst>
          </p:nvPr>
        </p:nvGraphicFramePr>
        <p:xfrm>
          <a:off x="1619250" y="2160588"/>
          <a:ext cx="8820152" cy="2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38">
                  <a:extLst>
                    <a:ext uri="{9D8B030D-6E8A-4147-A177-3AD203B41FA5}">
                      <a16:colId xmlns:a16="http://schemas.microsoft.com/office/drawing/2014/main" val="3222406817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4006239132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771602494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1346778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QS*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THE**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Shanghai***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310218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186588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3832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25133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424885108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31E73907-BDC7-C04A-8E08-F5CB24CC0700}"/>
              </a:ext>
            </a:extLst>
          </p:cNvPr>
          <p:cNvSpPr txBox="1"/>
          <p:nvPr/>
        </p:nvSpPr>
        <p:spPr>
          <a:xfrm>
            <a:off x="1619250" y="5944003"/>
            <a:ext cx="882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*</a:t>
            </a:r>
            <a:r>
              <a:rPr lang="en-GB" sz="1000" i="1" dirty="0"/>
              <a:t>QS World University </a:t>
            </a:r>
            <a:r>
              <a:rPr lang="en-GB" sz="1000" i="1" dirty="0" err="1"/>
              <a:t>Rankning</a:t>
            </a:r>
            <a:endParaRPr lang="en-GB" sz="1000" i="1" dirty="0"/>
          </a:p>
          <a:p>
            <a:r>
              <a:rPr lang="sv-SE" sz="1000" i="1" dirty="0"/>
              <a:t>**</a:t>
            </a:r>
            <a:r>
              <a:rPr lang="en-GB" sz="1000" i="1" dirty="0"/>
              <a:t>Times Higher Education</a:t>
            </a:r>
          </a:p>
          <a:p>
            <a:r>
              <a:rPr lang="sv-SE" sz="1000" i="1" dirty="0"/>
              <a:t>***</a:t>
            </a:r>
            <a:r>
              <a:rPr lang="en-GB" sz="1000" i="1" dirty="0"/>
              <a:t>Shanghai ranking – Academic Ranking of World Universities (ARWU)</a:t>
            </a:r>
          </a:p>
        </p:txBody>
      </p:sp>
    </p:spTree>
    <p:extLst>
      <p:ext uri="{BB962C8B-B14F-4D97-AF65-F5344CB8AC3E}">
        <p14:creationId xmlns:p14="http://schemas.microsoft.com/office/powerpoint/2010/main" val="340760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9F966-5FB1-C44E-9C21-21A1D710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31831"/>
            <a:ext cx="3959223" cy="861774"/>
          </a:xfrm>
        </p:spPr>
        <p:txBody>
          <a:bodyPr/>
          <a:lstStyle/>
          <a:p>
            <a:pPr marL="623888"/>
            <a:r>
              <a:rPr lang="en-GB" dirty="0"/>
              <a:t>Department </a:t>
            </a:r>
            <a:br>
              <a:rPr lang="en-GB" dirty="0"/>
            </a:br>
            <a:r>
              <a:rPr lang="en-GB" dirty="0"/>
              <a:t>of Biology</a:t>
            </a:r>
          </a:p>
        </p:txBody>
      </p:sp>
      <p:pic>
        <p:nvPicPr>
          <p:cNvPr id="9" name="Platshållare för bild 8" descr="Spring blossom in front of a building. Photo.">
            <a:extLst>
              <a:ext uri="{FF2B5EF4-FFF2-40B4-BE49-F238E27FC236}">
                <a16:creationId xmlns:a16="http://schemas.microsoft.com/office/drawing/2014/main" id="{9ADECD57-A602-314D-BC2E-90755FA50E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latshållare för bild 10" descr="A pond with artificial stones. Photo.">
            <a:extLst>
              <a:ext uri="{FF2B5EF4-FFF2-40B4-BE49-F238E27FC236}">
                <a16:creationId xmlns:a16="http://schemas.microsoft.com/office/drawing/2014/main" id="{202935A6-8B32-E641-99F9-84B75C35FC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latshållare för bild 12" descr="An entrance in snow. Photo.">
            <a:extLst>
              <a:ext uri="{FF2B5EF4-FFF2-40B4-BE49-F238E27FC236}">
                <a16:creationId xmlns:a16="http://schemas.microsoft.com/office/drawing/2014/main" id="{B7CB5D93-5A80-E441-967C-C71FA90268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latshållare för bild 14" descr="Snowy bicycles in a bicyclestand. Photo.">
            <a:extLst>
              <a:ext uri="{FF2B5EF4-FFF2-40B4-BE49-F238E27FC236}">
                <a16:creationId xmlns:a16="http://schemas.microsoft.com/office/drawing/2014/main" id="{889C01FB-2080-9441-8685-DC3FB41652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tshållare för bild 16" descr="Cherry blossom in front of a building. Photo.">
            <a:extLst>
              <a:ext uri="{FF2B5EF4-FFF2-40B4-BE49-F238E27FC236}">
                <a16:creationId xmlns:a16="http://schemas.microsoft.com/office/drawing/2014/main" id="{9EA72E4A-82B2-8641-910D-4143D9B0FF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7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8EEF6-41F1-1945-80D9-5784026C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of Biology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22124A-53A0-F04F-9E27-1E9AB26D2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910957" cy="3960000"/>
          </a:xfrm>
        </p:spPr>
        <p:txBody>
          <a:bodyPr/>
          <a:lstStyle/>
          <a:p>
            <a:r>
              <a:rPr lang="en-GB" dirty="0"/>
              <a:t>Created in 2010 when five departments, some with histories back to 1666, were merged</a:t>
            </a:r>
          </a:p>
          <a:p>
            <a:r>
              <a:rPr lang="en-GB" dirty="0"/>
              <a:t>From molecules to ecosystems, </a:t>
            </a:r>
            <a:br>
              <a:rPr lang="en-GB" dirty="0"/>
            </a:br>
            <a:r>
              <a:rPr lang="en-GB" dirty="0"/>
              <a:t>from genetic code to behaviour</a:t>
            </a:r>
          </a:p>
          <a:p>
            <a:r>
              <a:rPr lang="en-GB" dirty="0"/>
              <a:t>Empiric and theoretic research</a:t>
            </a:r>
          </a:p>
          <a:p>
            <a:r>
              <a:rPr lang="en-GB" dirty="0"/>
              <a:t>Basic research driven by curiosity, environmental monitoring, commercial applications</a:t>
            </a:r>
          </a:p>
          <a:p>
            <a:r>
              <a:rPr lang="en-GB" dirty="0"/>
              <a:t>Research museum</a:t>
            </a:r>
          </a:p>
        </p:txBody>
      </p:sp>
    </p:spTree>
    <p:extLst>
      <p:ext uri="{BB962C8B-B14F-4D97-AF65-F5344CB8AC3E}">
        <p14:creationId xmlns:p14="http://schemas.microsoft.com/office/powerpoint/2010/main" val="72604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99F23-4366-8E47-9659-B6DC569A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graphicFrame>
        <p:nvGraphicFramePr>
          <p:cNvPr id="4" name="Platshållare för innehåll 3" descr="Pie chart showing the distribution between different types of funding.">
            <a:extLst>
              <a:ext uri="{FF2B5EF4-FFF2-40B4-BE49-F238E27FC236}">
                <a16:creationId xmlns:a16="http://schemas.microsoft.com/office/drawing/2014/main" id="{B690F95C-D4B1-3646-9278-8D3ECABED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017929"/>
              </p:ext>
            </p:extLst>
          </p:nvPr>
        </p:nvGraphicFramePr>
        <p:xfrm>
          <a:off x="287759" y="2467778"/>
          <a:ext cx="9345637" cy="366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68230C9-D2AF-6D42-99D3-FFC52EA009C3}"/>
              </a:ext>
            </a:extLst>
          </p:cNvPr>
          <p:cNvSpPr txBox="1"/>
          <p:nvPr/>
        </p:nvSpPr>
        <p:spPr>
          <a:xfrm>
            <a:off x="1554676" y="2098947"/>
            <a:ext cx="35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revenue: SEK 400 million</a:t>
            </a:r>
          </a:p>
        </p:txBody>
      </p:sp>
    </p:spTree>
    <p:extLst>
      <p:ext uri="{BB962C8B-B14F-4D97-AF65-F5344CB8AC3E}">
        <p14:creationId xmlns:p14="http://schemas.microsoft.com/office/powerpoint/2010/main" val="96372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template-ENG-2022-16-9-tillg" id="{F4BD578B-F74E-2445-89F3-FD0FEDC9C052}" vid="{E0C91474-D8BA-1F45-8924-1580C31B7F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561</TotalTime>
  <Words>637</Words>
  <Application>Microsoft Macintosh PowerPoint</Application>
  <PresentationFormat>Bredbild</PresentationFormat>
  <Paragraphs>144</Paragraphs>
  <Slides>20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Helvetica Light</vt:lpstr>
      <vt:lpstr>Systemtypsnitt normalt</vt:lpstr>
      <vt:lpstr>Times New Roman</vt:lpstr>
      <vt:lpstr>Office-tema</vt:lpstr>
      <vt:lpstr>Department of Biology</vt:lpstr>
      <vt:lpstr>Lund University</vt:lpstr>
      <vt:lpstr>We are united in our efforts to understand, explain and improve our world and the human condition</vt:lpstr>
      <vt:lpstr>Lund University –  a world class university</vt:lpstr>
      <vt:lpstr>A comprehensive university –  eight faculties</vt:lpstr>
      <vt:lpstr>World University Rankings</vt:lpstr>
      <vt:lpstr>Department  of Biology</vt:lpstr>
      <vt:lpstr>Department of Biology</vt:lpstr>
      <vt:lpstr>Funding</vt:lpstr>
      <vt:lpstr>Personnel</vt:lpstr>
      <vt:lpstr>An international department</vt:lpstr>
      <vt:lpstr>Education – basic  and advanced level</vt:lpstr>
      <vt:lpstr>Education – basic and advanced level</vt:lpstr>
      <vt:lpstr>Outgoing and incoming students</vt:lpstr>
      <vt:lpstr>Research</vt:lpstr>
      <vt:lpstr>Research figures</vt:lpstr>
      <vt:lpstr>Biological museum</vt:lpstr>
      <vt:lpstr>Collaboration &amp; outreach</vt:lpstr>
      <vt:lpstr>Department organisation</vt:lpstr>
      <vt:lpstr>End slide, logotype only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Biology</dc:title>
  <dc:subject/>
  <dc:creator>Inger Ekström</dc:creator>
  <cp:keywords/>
  <dc:description/>
  <cp:lastModifiedBy>Inger Ekström</cp:lastModifiedBy>
  <cp:revision>29</cp:revision>
  <dcterms:created xsi:type="dcterms:W3CDTF">2022-03-14T13:08:30Z</dcterms:created>
  <dcterms:modified xsi:type="dcterms:W3CDTF">2024-04-24T09:09:09Z</dcterms:modified>
  <cp:category/>
</cp:coreProperties>
</file>