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6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02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/>
    <p:restoredTop sz="78821"/>
  </p:normalViewPr>
  <p:slideViewPr>
    <p:cSldViewPr snapToGrid="0" snapToObjects="1" showGuides="1">
      <p:cViewPr varScale="1">
        <p:scale>
          <a:sx n="95" d="100"/>
          <a:sy n="95" d="100"/>
        </p:scale>
        <p:origin x="208" y="1296"/>
      </p:cViewPr>
      <p:guideLst>
        <p:guide orient="horz" pos="1389"/>
        <p:guide pos="1028"/>
        <p:guide pos="3840"/>
        <p:guide orient="horz" pos="3362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Totala</a:t>
            </a:r>
            <a:r>
              <a:rPr lang="en-US" dirty="0"/>
              <a:t> </a:t>
            </a:r>
            <a:r>
              <a:rPr lang="en-US" dirty="0" err="1"/>
              <a:t>intäkter</a:t>
            </a:r>
            <a:r>
              <a:rPr lang="en-US" dirty="0"/>
              <a:t> 400 </a:t>
            </a:r>
            <a:r>
              <a:rPr lang="en-US" dirty="0" err="1"/>
              <a:t>miljoner</a:t>
            </a:r>
            <a:r>
              <a:rPr lang="en-US" dirty="0"/>
              <a:t> </a:t>
            </a:r>
          </a:p>
        </c:rich>
      </c:tx>
      <c:layout>
        <c:manualLayout>
          <c:xMode val="edge"/>
          <c:yMode val="edge"/>
          <c:x val="0.158909774802087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5903284195506526"/>
          <c:y val="0.16809956494010822"/>
          <c:w val="0.41109933416426542"/>
          <c:h val="0.83190043505989175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8-C948-8E01-B9DA95B2CD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8-C948-8E01-B9DA95B2CD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8-C948-8E01-B9DA95B2CD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8-C948-8E01-B9DA95B2CD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8-C948-8E01-B9DA95B2CD9E}"/>
              </c:ext>
            </c:extLst>
          </c:dPt>
          <c:cat>
            <c:strRef>
              <c:f>Blad1!$A$2:$A$6</c:f>
              <c:strCache>
                <c:ptCount val="5"/>
                <c:pt idx="0">
                  <c:v>Anslag 48%</c:v>
                </c:pt>
                <c:pt idx="1">
                  <c:v>Statliga bidrag 19%</c:v>
                </c:pt>
                <c:pt idx="2">
                  <c:v>Utländska bidrag 17%</c:v>
                </c:pt>
                <c:pt idx="3">
                  <c:v>Övriga svenska bidrag 10%</c:v>
                </c:pt>
                <c:pt idx="4">
                  <c:v>Avgifter, uppdrag och 
övriga ersättningar 9%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48</c:v>
                </c:pt>
                <c:pt idx="1">
                  <c:v>19</c:v>
                </c:pt>
                <c:pt idx="2">
                  <c:v>17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8-ED42-AAB0-29A0A0AB0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Lektorer 29 (24% kv)</c:v>
                </c:pt>
                <c:pt idx="1">
                  <c:v>Meritering 33 (24% kv)</c:v>
                </c:pt>
                <c:pt idx="2">
                  <c:v>Professorer 36 (22% kv)</c:v>
                </c:pt>
                <c:pt idx="3">
                  <c:v>Administrativ &amp; 
teknisk personal 57 (50% kv)</c:v>
                </c:pt>
                <c:pt idx="4">
                  <c:v>Doktorander 66 (62% kv)</c:v>
                </c:pt>
                <c:pt idx="5">
                  <c:v>Övrig forskande &amp; 
undervisande personal 81 (60% kv)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29</c:v>
                </c:pt>
                <c:pt idx="1">
                  <c:v>33</c:v>
                </c:pt>
                <c:pt idx="2">
                  <c:v>36</c:v>
                </c:pt>
                <c:pt idx="3">
                  <c:v>57</c:v>
                </c:pt>
                <c:pt idx="4">
                  <c:v>66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1-9546-B615-050DA80C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0815232"/>
        <c:axId val="720535408"/>
      </c:barChart>
      <c:catAx>
        <c:axId val="72081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0535408"/>
        <c:crosses val="autoZero"/>
        <c:auto val="1"/>
        <c:lblAlgn val="ctr"/>
        <c:lblOffset val="100"/>
        <c:noMultiLvlLbl val="0"/>
      </c:catAx>
      <c:valAx>
        <c:axId val="72053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08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1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Studenter sitter i solen på ett träddäck. Foto.">
            <a:extLst>
              <a:ext uri="{FF2B5EF4-FFF2-40B4-BE49-F238E27FC236}">
                <a16:creationId xmlns:a16="http://schemas.microsoft.com/office/drawing/2014/main" id="{EA4F13F2-9E47-B94E-8FAA-FB95A24BE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6" y="188912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unds universitets logotyp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5257BE-35D3-D844-83B2-2101D6EAB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E479E5-288B-7A47-B597-EE9C6BB0B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7B0887-EC14-A045-90B3-E282E8295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FE1865-017A-0346-90CC-08F3F1E48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A5F958-743D-3C41-B76C-D06204C79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2BF5D-380B-9244-837F-4969BAD00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6ADD2F-64FB-A842-A4B8-B38527D1D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54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68AFC7-EF72-6A46-A52B-2558E1453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undertext eller minska den grå plattan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DF10E5-74B0-1D48-B3FF-AB6299C0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</a:t>
            </a:r>
            <a:r>
              <a:rPr lang="sv-SE" noProof="0" dirty="0"/>
              <a:t>här</a:t>
            </a:r>
            <a:r>
              <a:rPr lang="sv-SE" dirty="0"/>
              <a:t>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</a:t>
            </a:r>
            <a:r>
              <a:rPr lang="sv-SE" noProof="0" dirty="0"/>
              <a:t>nivå</a:t>
            </a:r>
            <a:r>
              <a:rPr lang="sv-SE" dirty="0"/>
              <a:t>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BF359E7-035B-8140-B6CC-39AE1246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Biologiska institutionen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BBE14D-3455-DC4F-9CD1-23C1CF945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NATURVETENSKAPLIGA FAKULTETEN</a:t>
            </a:r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06E37-3459-9D42-97A6-33830FDC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Personal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0D9D7F9B-1223-C94C-925A-9A4F63DCA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567016"/>
              </p:ext>
            </p:extLst>
          </p:nvPr>
        </p:nvGraphicFramePr>
        <p:xfrm>
          <a:off x="1532765" y="2710544"/>
          <a:ext cx="9178778" cy="382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540F8A6F-0FED-1344-8668-60364C639E08}"/>
              </a:ext>
            </a:extLst>
          </p:cNvPr>
          <p:cNvSpPr txBox="1"/>
          <p:nvPr/>
        </p:nvSpPr>
        <p:spPr>
          <a:xfrm>
            <a:off x="1565950" y="2142036"/>
            <a:ext cx="44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304 anställda (46% kvinnor)</a:t>
            </a:r>
          </a:p>
        </p:txBody>
      </p:sp>
    </p:spTree>
    <p:extLst>
      <p:ext uri="{BB962C8B-B14F-4D97-AF65-F5344CB8AC3E}">
        <p14:creationId xmlns:p14="http://schemas.microsoft.com/office/powerpoint/2010/main" val="234064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923AD-82C8-494A-B9C7-FBA1FF41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internationell institution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F81FB-2C46-7B4D-A398-50DC8C94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476000" cy="396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På biologiska institutionen har vi personal från en mängd olika länder och världsdelar.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E978E6-8F36-5046-9413-849728C46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789" y="2159999"/>
            <a:ext cx="4340497" cy="37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E9ECFAA-1719-D543-8C4F-8193850FC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088" y="4869089"/>
            <a:ext cx="11807825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76E29C0-E2C0-6044-BA6D-F23E0B63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på grund-</a:t>
            </a:r>
            <a:br>
              <a:rPr lang="sv-SE" dirty="0"/>
            </a:br>
            <a:r>
              <a:rPr lang="sv-SE" dirty="0"/>
              <a:t>och avancerad nivå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8D06AF-A59C-4941-AEEF-0A3ADAE1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Studenter per helår	484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Examina	157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Utbildningsprogram	13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sv-SE" dirty="0"/>
              <a:t>Kurser	62</a:t>
            </a:r>
          </a:p>
          <a:p>
            <a:pPr marL="0" indent="0">
              <a:spcBef>
                <a:spcPts val="10000"/>
              </a:spcBef>
              <a:buNone/>
              <a:tabLst>
                <a:tab pos="6480000" algn="r"/>
              </a:tabLst>
            </a:pPr>
            <a:r>
              <a:rPr lang="sv-SE" dirty="0"/>
              <a:t>Framstående forskare undervisar</a:t>
            </a:r>
            <a:br>
              <a:rPr lang="sv-SE" dirty="0"/>
            </a:br>
            <a:r>
              <a:rPr lang="sv-SE" dirty="0"/>
              <a:t>våra studenter i en aktiv forskningsmiljö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58B65DD-791E-A240-BA9F-40DE931A86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C25A65-5C86-C84F-AC55-2AFF3385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på grund-</a:t>
            </a:r>
            <a:br>
              <a:rPr lang="sv-SE" dirty="0"/>
            </a:br>
            <a:r>
              <a:rPr lang="sv-SE" dirty="0"/>
              <a:t>och avancerad nivå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D51FC-9E6A-6B48-B13E-6E2A7ECC7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Kandidatprogram</a:t>
            </a:r>
          </a:p>
          <a:p>
            <a:r>
              <a:rPr lang="sv-SE" dirty="0"/>
              <a:t>biologi</a:t>
            </a:r>
          </a:p>
          <a:p>
            <a:r>
              <a:rPr lang="sv-SE" dirty="0"/>
              <a:t>molekylärbiologi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sv-SE" b="1" dirty="0" err="1"/>
              <a:t>Masterprogram</a:t>
            </a:r>
            <a:endParaRPr lang="sv-SE" b="1" dirty="0"/>
          </a:p>
          <a:p>
            <a:r>
              <a:rPr lang="sv-SE" dirty="0"/>
              <a:t>biologi – 6 inriktningar</a:t>
            </a:r>
          </a:p>
          <a:p>
            <a:r>
              <a:rPr lang="sv-SE" dirty="0"/>
              <a:t>molekylärbiologi – 4 inriktningar</a:t>
            </a:r>
          </a:p>
          <a:p>
            <a:r>
              <a:rPr lang="sv-SE" dirty="0"/>
              <a:t>bioinformatik</a:t>
            </a:r>
          </a:p>
        </p:txBody>
      </p:sp>
    </p:spTree>
    <p:extLst>
      <p:ext uri="{BB962C8B-B14F-4D97-AF65-F5344CB8AC3E}">
        <p14:creationId xmlns:p14="http://schemas.microsoft.com/office/powerpoint/2010/main" val="423911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1001A18-6420-A142-8A51-7614C95B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021" y="2205038"/>
            <a:ext cx="9948162" cy="33845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FAA7754-A3A8-3B40-BBC6-0313B13D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Ut-och</a:t>
            </a:r>
            <a:r>
              <a:rPr lang="sv-SE" dirty="0"/>
              <a:t> inresande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ED2A0-4C56-2740-B2AA-5940FB50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073229" cy="396000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Lunds universitet – Sveriges mest internationella universitet</a:t>
            </a:r>
          </a:p>
          <a:p>
            <a:pPr marL="0" indent="0">
              <a:spcBef>
                <a:spcPts val="5000"/>
              </a:spcBef>
              <a:buNone/>
            </a:pPr>
            <a:r>
              <a:rPr lang="sv-SE" b="1" dirty="0"/>
              <a:t>Biologi 2023</a:t>
            </a:r>
          </a:p>
          <a:p>
            <a:pPr marL="0" indent="0">
              <a:buNone/>
            </a:pPr>
            <a:r>
              <a:rPr lang="sv-SE" dirty="0"/>
              <a:t>55 utbytesstudenter</a:t>
            </a:r>
          </a:p>
          <a:p>
            <a:pPr marL="0" indent="0">
              <a:buNone/>
            </a:pPr>
            <a:r>
              <a:rPr lang="sv-SE" dirty="0"/>
              <a:t>60–70% internationella studenter på mastersnivå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7728FF6-8679-E844-AD97-88CA4E1877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329930-84AD-2F41-B0FE-E741A58B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DA32D0-88E3-5240-9852-74752E03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628400" cy="3960000"/>
          </a:xfrm>
        </p:spPr>
        <p:txBody>
          <a:bodyPr/>
          <a:lstStyle/>
          <a:p>
            <a:r>
              <a:rPr lang="sv-SE" b="1" dirty="0"/>
              <a:t>Grundforskning och tillämpad forskning</a:t>
            </a:r>
            <a:r>
              <a:rPr lang="sv-SE" dirty="0"/>
              <a:t> från molekyler, genetisk kod och proteinproduktion till ekologiska system och beteenden</a:t>
            </a:r>
          </a:p>
          <a:p>
            <a:r>
              <a:rPr lang="sv-SE" b="1" dirty="0"/>
              <a:t>23 forskargrupper</a:t>
            </a:r>
          </a:p>
          <a:p>
            <a:r>
              <a:rPr lang="sv-SE" b="1" dirty="0"/>
              <a:t>5 största anslagsgivare </a:t>
            </a:r>
            <a:r>
              <a:rPr lang="sv-SE" dirty="0"/>
              <a:t>2023 VR, EU, Formas, Naturvårdsverket och ”övriga universitet”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652E25-2A92-194B-B14F-01A8FA75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397" y="2205038"/>
            <a:ext cx="3942603" cy="3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5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9287B-9993-DD4E-820E-D458BE3A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 – nyckeltal</a:t>
            </a:r>
          </a:p>
        </p:txBody>
      </p:sp>
      <p:pic>
        <p:nvPicPr>
          <p:cNvPr id="5" name="Platshållare för innehåll 4" descr="En bild som visar text, inomhus, flera&#10;&#10;Automatiskt genererad beskrivning">
            <a:extLst>
              <a:ext uri="{FF2B5EF4-FFF2-40B4-BE49-F238E27FC236}">
                <a16:creationId xmlns:a16="http://schemas.microsoft.com/office/drawing/2014/main" id="{42BC1D5E-625D-284E-9F9E-7CB3FA4E6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49" y="1768702"/>
            <a:ext cx="9152905" cy="48895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A3DA8C5-4261-1242-BA46-F4AAF41E4DBB}"/>
              </a:ext>
            </a:extLst>
          </p:cNvPr>
          <p:cNvSpPr txBox="1"/>
          <p:nvPr/>
        </p:nvSpPr>
        <p:spPr>
          <a:xfrm>
            <a:off x="2057398" y="3519524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66</a:t>
            </a:r>
          </a:p>
          <a:p>
            <a:pPr algn="ctr"/>
            <a:r>
              <a:rPr lang="sv-SE" sz="1500" dirty="0">
                <a:latin typeface="+mj-lt"/>
              </a:rPr>
              <a:t>Forskarstuderande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119B217-54E2-8E49-9662-F7855E4EEF37}"/>
              </a:ext>
            </a:extLst>
          </p:cNvPr>
          <p:cNvSpPr txBox="1"/>
          <p:nvPr/>
        </p:nvSpPr>
        <p:spPr>
          <a:xfrm>
            <a:off x="3668030" y="2561580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15</a:t>
            </a:r>
          </a:p>
          <a:p>
            <a:pPr algn="ctr"/>
            <a:r>
              <a:rPr lang="sv-SE" sz="1500" dirty="0">
                <a:latin typeface="+mj-lt"/>
              </a:rPr>
              <a:t>Doktorsexamina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19F7361-4477-D646-A2DA-C8A7C10C5C57}"/>
              </a:ext>
            </a:extLst>
          </p:cNvPr>
          <p:cNvSpPr txBox="1"/>
          <p:nvPr/>
        </p:nvSpPr>
        <p:spPr>
          <a:xfrm>
            <a:off x="5573485" y="2561580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29</a:t>
            </a:r>
          </a:p>
          <a:p>
            <a:pPr algn="ctr"/>
            <a:r>
              <a:rPr lang="sv-SE" sz="1500" dirty="0">
                <a:latin typeface="+mj-lt"/>
              </a:rPr>
              <a:t>Professorer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AEFDB8A-64A1-D648-8F79-800E26F6D791}"/>
              </a:ext>
            </a:extLst>
          </p:cNvPr>
          <p:cNvSpPr txBox="1"/>
          <p:nvPr/>
        </p:nvSpPr>
        <p:spPr>
          <a:xfrm>
            <a:off x="7373625" y="1859508"/>
            <a:ext cx="161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143</a:t>
            </a:r>
          </a:p>
          <a:p>
            <a:pPr algn="ctr"/>
            <a:r>
              <a:rPr lang="sv-SE" sz="1500" dirty="0">
                <a:latin typeface="+mj-lt"/>
              </a:rPr>
              <a:t>Övriga lärare &amp;</a:t>
            </a:r>
            <a:br>
              <a:rPr lang="sv-SE" sz="1500" dirty="0">
                <a:latin typeface="+mj-lt"/>
              </a:rPr>
            </a:br>
            <a:r>
              <a:rPr lang="sv-SE" sz="1500" dirty="0">
                <a:latin typeface="+mj-lt"/>
              </a:rPr>
              <a:t>forskare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29D1FB-F7E1-4A46-88FE-A5207DF33B2E}"/>
              </a:ext>
            </a:extLst>
          </p:cNvPr>
          <p:cNvSpPr txBox="1"/>
          <p:nvPr/>
        </p:nvSpPr>
        <p:spPr>
          <a:xfrm>
            <a:off x="8872762" y="3258267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+mj-lt"/>
              </a:rPr>
              <a:t>358</a:t>
            </a:r>
          </a:p>
          <a:p>
            <a:pPr algn="ctr"/>
            <a:r>
              <a:rPr lang="sv-SE" sz="1500" dirty="0">
                <a:latin typeface="+mj-lt"/>
              </a:rPr>
              <a:t>Publikationer</a:t>
            </a:r>
          </a:p>
        </p:txBody>
      </p:sp>
    </p:spTree>
    <p:extLst>
      <p:ext uri="{BB962C8B-B14F-4D97-AF65-F5344CB8AC3E}">
        <p14:creationId xmlns:p14="http://schemas.microsoft.com/office/powerpoint/2010/main" val="320204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7454B1E-C3D7-D34B-93E4-E30E076740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53450" flipH="1">
            <a:off x="5449801" y="3247118"/>
            <a:ext cx="4905828" cy="36793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0D9E425-2F85-F148-939E-B982AAC4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Biologiska museet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37C4E6-CDF2-D046-B8BC-B846E21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978229" cy="396000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Mer än 300 år gammalt forskningsmuseum</a:t>
            </a:r>
          </a:p>
          <a:p>
            <a:pPr marL="0" indent="0">
              <a:buNone/>
            </a:pPr>
            <a:r>
              <a:rPr lang="sv-SE" dirty="0"/>
              <a:t>Cirka 14,5 miljoner exemplar växter och djur, varav &gt; 10 000 typexemplar</a:t>
            </a:r>
          </a:p>
          <a:p>
            <a:pPr>
              <a:spcBef>
                <a:spcPts val="8400"/>
              </a:spcBef>
            </a:pPr>
            <a:r>
              <a:rPr lang="sv-SE" dirty="0"/>
              <a:t>Botaniska samlingar</a:t>
            </a:r>
          </a:p>
          <a:p>
            <a:r>
              <a:rPr lang="sv-SE" dirty="0"/>
              <a:t>Entomologiska samlingar</a:t>
            </a:r>
          </a:p>
          <a:p>
            <a:r>
              <a:rPr lang="sv-SE" dirty="0"/>
              <a:t>Zoologiska samlingar</a:t>
            </a:r>
          </a:p>
        </p:txBody>
      </p:sp>
    </p:spTree>
    <p:extLst>
      <p:ext uri="{BB962C8B-B14F-4D97-AF65-F5344CB8AC3E}">
        <p14:creationId xmlns:p14="http://schemas.microsoft.com/office/powerpoint/2010/main" val="172798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4EE86-068D-7A4E-9C4B-CED55902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65586D-A48E-A14D-AAE2-0AD8C9F84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TV/radio och andra medier</a:t>
            </a:r>
          </a:p>
          <a:p>
            <a:r>
              <a:rPr lang="sv-SE" dirty="0"/>
              <a:t>Populärvetenskapliga föreläsningar</a:t>
            </a:r>
          </a:p>
          <a:p>
            <a:r>
              <a:rPr lang="sv-SE" dirty="0"/>
              <a:t>Frågelåda</a:t>
            </a:r>
          </a:p>
          <a:p>
            <a:r>
              <a:rPr lang="sv-SE" dirty="0"/>
              <a:t>Medborgarforskning</a:t>
            </a:r>
          </a:p>
        </p:txBody>
      </p:sp>
    </p:spTree>
    <p:extLst>
      <p:ext uri="{BB962C8B-B14F-4D97-AF65-F5344CB8AC3E}">
        <p14:creationId xmlns:p14="http://schemas.microsoft.com/office/powerpoint/2010/main" val="182890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CE78C-ABAF-C143-B940-E312FD35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Institutionens organisation</a:t>
            </a:r>
          </a:p>
        </p:txBody>
      </p:sp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512F3B6F-FA83-4B4B-BF7B-91176A005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316647"/>
              </p:ext>
            </p:extLst>
          </p:nvPr>
        </p:nvGraphicFramePr>
        <p:xfrm>
          <a:off x="1601665" y="2209380"/>
          <a:ext cx="9082470" cy="73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490">
                  <a:extLst>
                    <a:ext uri="{9D8B030D-6E8A-4147-A177-3AD203B41FA5}">
                      <a16:colId xmlns:a16="http://schemas.microsoft.com/office/drawing/2014/main" val="4208863996"/>
                    </a:ext>
                  </a:extLst>
                </a:gridCol>
                <a:gridCol w="3027490">
                  <a:extLst>
                    <a:ext uri="{9D8B030D-6E8A-4147-A177-3AD203B41FA5}">
                      <a16:colId xmlns:a16="http://schemas.microsoft.com/office/drawing/2014/main" val="2012222582"/>
                    </a:ext>
                  </a:extLst>
                </a:gridCol>
                <a:gridCol w="3027490">
                  <a:extLst>
                    <a:ext uri="{9D8B030D-6E8A-4147-A177-3AD203B41FA5}">
                      <a16:colId xmlns:a16="http://schemas.microsoft.com/office/drawing/2014/main" val="972617699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Institutionsstyrelsen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Prefekt &amp; </a:t>
                      </a:r>
                    </a:p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biträdande prefekt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Prefektråd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99628"/>
                  </a:ext>
                </a:extLst>
              </a:tr>
            </a:tbl>
          </a:graphicData>
        </a:graphic>
      </p:graphicFrame>
      <p:graphicFrame>
        <p:nvGraphicFramePr>
          <p:cNvPr id="5" name="Tabell 8">
            <a:extLst>
              <a:ext uri="{FF2B5EF4-FFF2-40B4-BE49-F238E27FC236}">
                <a16:creationId xmlns:a16="http://schemas.microsoft.com/office/drawing/2014/main" id="{812CF3DC-CD5D-5741-80FA-4545B4ACB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35318"/>
              </p:ext>
            </p:extLst>
          </p:nvPr>
        </p:nvGraphicFramePr>
        <p:xfrm>
          <a:off x="1605574" y="2946631"/>
          <a:ext cx="9069399" cy="372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133">
                  <a:extLst>
                    <a:ext uri="{9D8B030D-6E8A-4147-A177-3AD203B41FA5}">
                      <a16:colId xmlns:a16="http://schemas.microsoft.com/office/drawing/2014/main" val="1280015887"/>
                    </a:ext>
                  </a:extLst>
                </a:gridCol>
                <a:gridCol w="3023133">
                  <a:extLst>
                    <a:ext uri="{9D8B030D-6E8A-4147-A177-3AD203B41FA5}">
                      <a16:colId xmlns:a16="http://schemas.microsoft.com/office/drawing/2014/main" val="2385975513"/>
                    </a:ext>
                  </a:extLst>
                </a:gridCol>
                <a:gridCol w="3023133">
                  <a:extLst>
                    <a:ext uri="{9D8B030D-6E8A-4147-A177-3AD203B41FA5}">
                      <a16:colId xmlns:a16="http://schemas.microsoft.com/office/drawing/2014/main" val="1170976240"/>
                    </a:ext>
                  </a:extLst>
                </a:gridCol>
              </a:tblGrid>
              <a:tr h="685716"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Beredande &amp;</a:t>
                      </a:r>
                      <a:b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rådgivande organ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Forskningsenheter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Andra enheter</a:t>
                      </a:r>
                    </a:p>
                  </a:txBody>
                  <a:tcPr marL="259494" marR="94160" marT="47080" marB="470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88038"/>
                  </a:ext>
                </a:extLst>
              </a:tr>
              <a:tr h="30367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Biologiskt doktorandråd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Enhetschefsgrupp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Forskarutbildningsnämnd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Grundutbildningsnämnd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Hälsa-, miljö- &amp; säkerhetskommitté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Infrastrukturgrupp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Jämställdhetsgrupp</a:t>
                      </a:r>
                    </a:p>
                  </a:txBody>
                  <a:tcPr marL="259494" marR="94160" marT="259494" marB="470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Biodiversitet och evolution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Evolutionär ekologi och infektionsbiologi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Funktionell biologi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Molekylär biovetenskap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Sinnesbiologi</a:t>
                      </a:r>
                    </a:p>
                  </a:txBody>
                  <a:tcPr marL="259494" marR="94160" marT="222424" marB="470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Biologiska museet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Lunds </a:t>
                      </a:r>
                      <a:r>
                        <a:rPr lang="sv-SE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proteinproduk-tionsplattform</a:t>
                      </a:r>
                      <a:r>
                        <a:rPr lang="sv-SE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(LP3)</a:t>
                      </a:r>
                    </a:p>
                  </a:txBody>
                  <a:tcPr marL="259494" marR="94160" marT="222424" marB="4708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12945"/>
                  </a:ext>
                </a:extLst>
              </a:tr>
            </a:tbl>
          </a:graphicData>
        </a:graphic>
      </p:graphicFrame>
      <p:graphicFrame>
        <p:nvGraphicFramePr>
          <p:cNvPr id="6" name="Tabell 10">
            <a:extLst>
              <a:ext uri="{FF2B5EF4-FFF2-40B4-BE49-F238E27FC236}">
                <a16:creationId xmlns:a16="http://schemas.microsoft.com/office/drawing/2014/main" id="{0BAC5746-EF0F-2345-8E4A-CA448EDC3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39530"/>
              </p:ext>
            </p:extLst>
          </p:nvPr>
        </p:nvGraphicFramePr>
        <p:xfrm>
          <a:off x="7656633" y="4865639"/>
          <a:ext cx="3027501" cy="5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01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92130">
                <a:tc>
                  <a:txBody>
                    <a:bodyPr/>
                    <a:lstStyle/>
                    <a:p>
                      <a:r>
                        <a:rPr lang="sv-SE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Forskningsinfrastrukturer</a:t>
                      </a:r>
                    </a:p>
                  </a:txBody>
                  <a:tcPr marL="260403" marR="94490" marT="47245" marB="4724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A5D4FA1-0877-ED4B-BB90-182E19DA3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362201"/>
              </p:ext>
            </p:extLst>
          </p:nvPr>
        </p:nvGraphicFramePr>
        <p:xfrm>
          <a:off x="7656113" y="5472111"/>
          <a:ext cx="3027501" cy="5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01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92130">
                <a:tc>
                  <a:txBody>
                    <a:bodyPr/>
                    <a:lstStyle/>
                    <a:p>
                      <a:r>
                        <a:rPr lang="sv-SE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Prefektkansli</a:t>
                      </a:r>
                    </a:p>
                  </a:txBody>
                  <a:tcPr marL="260403" marR="94490" marT="47245" marB="4724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8089807-30BC-D94A-B040-890F36324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81394"/>
              </p:ext>
            </p:extLst>
          </p:nvPr>
        </p:nvGraphicFramePr>
        <p:xfrm>
          <a:off x="7656374" y="6076958"/>
          <a:ext cx="3027501" cy="5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501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92130">
                <a:tc>
                  <a:txBody>
                    <a:bodyPr/>
                    <a:lstStyle/>
                    <a:p>
                      <a:r>
                        <a:rPr lang="sv-SE" sz="17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Utbildningskansli</a:t>
                      </a:r>
                    </a:p>
                  </a:txBody>
                  <a:tcPr marL="260403" marR="94490" marT="47245" marB="4724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82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himmel, utomhus, växt&#10;&#10;Automatiskt genererad beskrivning">
            <a:extLst>
              <a:ext uri="{FF2B5EF4-FFF2-40B4-BE49-F238E27FC236}">
                <a16:creationId xmlns:a16="http://schemas.microsoft.com/office/drawing/2014/main" id="{0072BCE2-0E5D-2345-B72E-06D11703F6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FF4AFAA4-9B65-2C41-9976-14FB6BDD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Lunds universitet</a:t>
            </a:r>
          </a:p>
        </p:txBody>
      </p:sp>
    </p:spTree>
    <p:extLst>
      <p:ext uri="{BB962C8B-B14F-4D97-AF65-F5344CB8AC3E}">
        <p14:creationId xmlns:p14="http://schemas.microsoft.com/office/powerpoint/2010/main" val="159985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Avslutningsbild, endast logotyp</a:t>
            </a:r>
          </a:p>
        </p:txBody>
      </p:sp>
      <p:pic>
        <p:nvPicPr>
          <p:cNvPr id="3" name="Bildobjekt 2" descr="Lunds universitets logotyp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EE09A94-7F85-D942-9265-866C266653B2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847B1-C9AB-D246-95F3-416A55B5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170848"/>
            <a:ext cx="11088000" cy="1846659"/>
          </a:xfrm>
        </p:spPr>
        <p:txBody>
          <a:bodyPr/>
          <a:lstStyle/>
          <a:p>
            <a:r>
              <a:rPr lang="sv-SE" dirty="0"/>
              <a:t>Vi förenas i vår strävan att förstå,</a:t>
            </a:r>
            <a:br>
              <a:rPr lang="sv-SE" dirty="0"/>
            </a:br>
            <a:r>
              <a:rPr lang="sv-SE" dirty="0"/>
              <a:t>förklara och förbättra vår värld</a:t>
            </a:r>
            <a:br>
              <a:rPr lang="sv-SE" dirty="0"/>
            </a:br>
            <a:r>
              <a:rPr lang="sv-SE" dirty="0"/>
              <a:t>och människors villkor</a:t>
            </a:r>
          </a:p>
        </p:txBody>
      </p:sp>
    </p:spTree>
    <p:extLst>
      <p:ext uri="{BB962C8B-B14F-4D97-AF65-F5344CB8AC3E}">
        <p14:creationId xmlns:p14="http://schemas.microsoft.com/office/powerpoint/2010/main" val="313577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Förenklad karta över Sverige med Helsingborg, Lund och Malmö markerade. Illustration.">
            <a:extLst>
              <a:ext uri="{FF2B5EF4-FFF2-40B4-BE49-F238E27FC236}">
                <a16:creationId xmlns:a16="http://schemas.microsoft.com/office/drawing/2014/main" id="{7FF241D2-CFB9-064B-A038-68CA64511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-738001"/>
            <a:ext cx="557784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CE5641F-577B-E64C-98E4-E3B9BD2A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Lunds universitet –</a:t>
            </a:r>
            <a:br>
              <a:rPr lang="sv-SE" dirty="0"/>
            </a:br>
            <a:r>
              <a:rPr lang="sv-SE" dirty="0"/>
              <a:t>ett universitet i världsklass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31CDF0-37EC-804D-8A20-E30478DA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Grundat 1666</a:t>
            </a:r>
          </a:p>
          <a:p>
            <a:r>
              <a:rPr lang="sv-SE" dirty="0"/>
              <a:t>Rankat som ett av världens 100 främsta lärosäten</a:t>
            </a:r>
          </a:p>
          <a:p>
            <a:r>
              <a:rPr lang="sv-SE" dirty="0"/>
              <a:t>47 000 studenter (individer) varav 25 % internationella</a:t>
            </a:r>
          </a:p>
          <a:p>
            <a:r>
              <a:rPr lang="sv-SE" dirty="0"/>
              <a:t>8 800 anställda varav cirka 750 professorer, </a:t>
            </a:r>
            <a:br>
              <a:rPr lang="sv-SE" dirty="0"/>
            </a:br>
            <a:r>
              <a:rPr lang="sv-SE" dirty="0"/>
              <a:t>4 300 lärare, forskare och doktorander, </a:t>
            </a:r>
            <a:br>
              <a:rPr lang="sv-SE" dirty="0"/>
            </a:br>
            <a:r>
              <a:rPr lang="sv-SE" dirty="0"/>
              <a:t>samt 3 000 teknisk/administrativ personal</a:t>
            </a:r>
          </a:p>
          <a:p>
            <a:r>
              <a:rPr lang="sv-SE" dirty="0"/>
              <a:t>241 utbildningsprogram varav 158 på avancerad nivå</a:t>
            </a:r>
          </a:p>
          <a:p>
            <a:r>
              <a:rPr lang="sv-SE" dirty="0"/>
              <a:t>1 450 fristående kurser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E0EEC7D-A3AB-A842-B17C-3F716B5F7797}"/>
              </a:ext>
            </a:extLst>
          </p:cNvPr>
          <p:cNvSpPr txBox="1"/>
          <p:nvPr/>
        </p:nvSpPr>
        <p:spPr>
          <a:xfrm>
            <a:off x="8512631" y="4082204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HELSINGBORG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CB8095C-C322-3E40-91C2-05B943585A1F}"/>
              </a:ext>
            </a:extLst>
          </p:cNvPr>
          <p:cNvSpPr txBox="1"/>
          <p:nvPr/>
        </p:nvSpPr>
        <p:spPr>
          <a:xfrm>
            <a:off x="9960430" y="4191061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LUND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281D15F-5C71-C641-ACD4-8C410BD42135}"/>
              </a:ext>
            </a:extLst>
          </p:cNvPr>
          <p:cNvSpPr txBox="1"/>
          <p:nvPr/>
        </p:nvSpPr>
        <p:spPr>
          <a:xfrm>
            <a:off x="9873345" y="4408775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MALMÖ</a:t>
            </a:r>
          </a:p>
        </p:txBody>
      </p:sp>
    </p:spTree>
    <p:extLst>
      <p:ext uri="{BB962C8B-B14F-4D97-AF65-F5344CB8AC3E}">
        <p14:creationId xmlns:p14="http://schemas.microsoft.com/office/powerpoint/2010/main" val="40987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189791-3EC8-C043-80A0-CADD9A8D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fullskaligt universitet –</a:t>
            </a:r>
            <a:br>
              <a:rPr lang="sv-SE" dirty="0"/>
            </a:br>
            <a:r>
              <a:rPr lang="sv-SE" dirty="0"/>
              <a:t>åtta fakulteter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93F57-D78B-994E-83B5-9FBB1EF8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Ekonomihögskolan</a:t>
            </a:r>
          </a:p>
          <a:p>
            <a:r>
              <a:rPr lang="sv-SE" dirty="0"/>
              <a:t>Humanistiska och teologiska fakulteterna</a:t>
            </a:r>
          </a:p>
          <a:p>
            <a:r>
              <a:rPr lang="sv-SE" dirty="0"/>
              <a:t>Juridiska fakulteten</a:t>
            </a:r>
          </a:p>
          <a:p>
            <a:r>
              <a:rPr lang="sv-SE" dirty="0"/>
              <a:t>Konstnärliga fakulteten</a:t>
            </a:r>
          </a:p>
          <a:p>
            <a:r>
              <a:rPr lang="sv-SE" dirty="0"/>
              <a:t>Lunds tekniska högskola</a:t>
            </a:r>
          </a:p>
          <a:p>
            <a:r>
              <a:rPr lang="sv-SE" dirty="0"/>
              <a:t>Medicinska fakulteten</a:t>
            </a:r>
          </a:p>
          <a:p>
            <a:r>
              <a:rPr lang="sv-SE" dirty="0"/>
              <a:t>Naturvetenskapliga fakulteten</a:t>
            </a:r>
          </a:p>
          <a:p>
            <a:r>
              <a:rPr lang="sv-SE" dirty="0" err="1"/>
              <a:t>Samhällvetenskapliga</a:t>
            </a:r>
            <a:r>
              <a:rPr lang="sv-SE" dirty="0"/>
              <a:t> fakulteten</a:t>
            </a:r>
          </a:p>
        </p:txBody>
      </p:sp>
    </p:spTree>
    <p:extLst>
      <p:ext uri="{BB962C8B-B14F-4D97-AF65-F5344CB8AC3E}">
        <p14:creationId xmlns:p14="http://schemas.microsoft.com/office/powerpoint/2010/main" val="21780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5B6A1-1DA0-9840-97D5-9E930C1B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Rankningar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FACB4E0-A9F5-9E42-BE82-3E876494D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028743"/>
              </p:ext>
            </p:extLst>
          </p:nvPr>
        </p:nvGraphicFramePr>
        <p:xfrm>
          <a:off x="1619250" y="2160588"/>
          <a:ext cx="88201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37">
                  <a:extLst>
                    <a:ext uri="{9D8B030D-6E8A-4147-A177-3AD203B41FA5}">
                      <a16:colId xmlns:a16="http://schemas.microsoft.com/office/drawing/2014/main" val="323769670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408109326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2362560660"/>
                    </a:ext>
                  </a:extLst>
                </a:gridCol>
                <a:gridCol w="2205037">
                  <a:extLst>
                    <a:ext uri="{9D8B030D-6E8A-4147-A177-3AD203B41FA5}">
                      <a16:colId xmlns:a16="http://schemas.microsoft.com/office/drawing/2014/main" val="879748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QS*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THE**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Shanghai***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0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151–200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87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151–200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87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151–200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04594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72316B58-8632-EC4B-AE88-CD02F3935F32}"/>
              </a:ext>
            </a:extLst>
          </p:cNvPr>
          <p:cNvSpPr txBox="1"/>
          <p:nvPr/>
        </p:nvSpPr>
        <p:spPr>
          <a:xfrm>
            <a:off x="1619250" y="5944003"/>
            <a:ext cx="8820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*</a:t>
            </a:r>
            <a:r>
              <a:rPr lang="en-GB" sz="1000" i="1" dirty="0"/>
              <a:t>QS World University </a:t>
            </a:r>
            <a:r>
              <a:rPr lang="en-GB" sz="1000" i="1" dirty="0" err="1"/>
              <a:t>Rankning</a:t>
            </a:r>
            <a:endParaRPr lang="en-GB" sz="1000" i="1" dirty="0"/>
          </a:p>
          <a:p>
            <a:r>
              <a:rPr lang="sv-SE" sz="1000" i="1" dirty="0"/>
              <a:t>**</a:t>
            </a:r>
            <a:r>
              <a:rPr lang="en-GB" sz="1000" i="1" dirty="0"/>
              <a:t>Times Higher Education</a:t>
            </a:r>
          </a:p>
          <a:p>
            <a:r>
              <a:rPr lang="sv-SE" sz="1000" i="1" dirty="0"/>
              <a:t>***</a:t>
            </a:r>
            <a:r>
              <a:rPr lang="en-GB" sz="1000" i="1" dirty="0"/>
              <a:t>Shanghai ranking – Academic Ranking of World Universities (ARWU)</a:t>
            </a:r>
          </a:p>
        </p:txBody>
      </p:sp>
    </p:spTree>
    <p:extLst>
      <p:ext uri="{BB962C8B-B14F-4D97-AF65-F5344CB8AC3E}">
        <p14:creationId xmlns:p14="http://schemas.microsoft.com/office/powerpoint/2010/main" val="412823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8026C-4F61-F940-92C9-4CAC7AFF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31831"/>
            <a:ext cx="3959223" cy="861774"/>
          </a:xfrm>
        </p:spPr>
        <p:txBody>
          <a:bodyPr/>
          <a:lstStyle/>
          <a:p>
            <a:pPr marL="720725"/>
            <a:r>
              <a:rPr lang="sv-SE" dirty="0"/>
              <a:t>Biologiska institutionen</a:t>
            </a:r>
          </a:p>
        </p:txBody>
      </p:sp>
      <p:pic>
        <p:nvPicPr>
          <p:cNvPr id="9" name="Platshållare för bild 8" descr="En buske med gula blommor framför en byggnad. Foto.">
            <a:extLst>
              <a:ext uri="{FF2B5EF4-FFF2-40B4-BE49-F238E27FC236}">
                <a16:creationId xmlns:a16="http://schemas.microsoft.com/office/drawing/2014/main" id="{DED5FEF3-14ED-2D42-8BA2-E9EF9C36A3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latshållare för bild 10" descr="Damm med konstverk i form av stenar. Foto.">
            <a:extLst>
              <a:ext uri="{FF2B5EF4-FFF2-40B4-BE49-F238E27FC236}">
                <a16:creationId xmlns:a16="http://schemas.microsoft.com/office/drawing/2014/main" id="{5128587C-260A-E346-A64E-5CB0ED39496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latshållare för bild 12" descr="En ingång omgiven av snö. Foto.">
            <a:extLst>
              <a:ext uri="{FF2B5EF4-FFF2-40B4-BE49-F238E27FC236}">
                <a16:creationId xmlns:a16="http://schemas.microsoft.com/office/drawing/2014/main" id="{3A7FA42E-C1EC-834D-B37E-1BF745ABC2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latshållare för bild 14" descr="Cyklar i ett snöigt cykelställ. Foto.">
            <a:extLst>
              <a:ext uri="{FF2B5EF4-FFF2-40B4-BE49-F238E27FC236}">
                <a16:creationId xmlns:a16="http://schemas.microsoft.com/office/drawing/2014/main" id="{71951812-CFED-F644-8707-BCEA03ABC62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latshållare för bild 16" descr="Vita körsbärsblommer framför en byggnad. Foto.">
            <a:extLst>
              <a:ext uri="{FF2B5EF4-FFF2-40B4-BE49-F238E27FC236}">
                <a16:creationId xmlns:a16="http://schemas.microsoft.com/office/drawing/2014/main" id="{C2C2836A-B3FB-3145-9C18-D741A770E8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380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334864-0C53-EB41-8913-647F1EBA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Biologiska institutionen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F4C1F6-9C4C-9545-860B-C280AC18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Bildad 2010 av fem institutioner</a:t>
            </a:r>
            <a:br>
              <a:rPr lang="sv-SE" dirty="0"/>
            </a:br>
            <a:r>
              <a:rPr lang="sv-SE" dirty="0"/>
              <a:t>vissa med anor tillbaka till 1666</a:t>
            </a:r>
          </a:p>
          <a:p>
            <a:r>
              <a:rPr lang="sv-SE" dirty="0"/>
              <a:t>Från molekyler till ekosystem, </a:t>
            </a:r>
            <a:br>
              <a:rPr lang="sv-SE" dirty="0"/>
            </a:br>
            <a:r>
              <a:rPr lang="sv-SE" dirty="0"/>
              <a:t>från genetisk kod till beteenden</a:t>
            </a:r>
          </a:p>
          <a:p>
            <a:r>
              <a:rPr lang="sv-SE" dirty="0"/>
              <a:t>Empiri och teori</a:t>
            </a:r>
          </a:p>
          <a:p>
            <a:r>
              <a:rPr lang="sv-SE" dirty="0"/>
              <a:t>Nyfikenhetsdriven grundforskning, </a:t>
            </a:r>
            <a:br>
              <a:rPr lang="sv-SE" dirty="0"/>
            </a:br>
            <a:r>
              <a:rPr lang="sv-SE" dirty="0"/>
              <a:t>miljöövervakning, kommersiella tillämpningar</a:t>
            </a:r>
          </a:p>
          <a:p>
            <a:r>
              <a:rPr lang="sv-SE" dirty="0"/>
              <a:t>Forskningsmuseum</a:t>
            </a:r>
          </a:p>
        </p:txBody>
      </p:sp>
    </p:spTree>
    <p:extLst>
      <p:ext uri="{BB962C8B-B14F-4D97-AF65-F5344CB8AC3E}">
        <p14:creationId xmlns:p14="http://schemas.microsoft.com/office/powerpoint/2010/main" val="273388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149DDD-2D9B-BC40-B992-7B16604E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Finansiering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F4F69C9-5C27-964F-8F8F-20AC8AE99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241950"/>
              </p:ext>
            </p:extLst>
          </p:nvPr>
        </p:nvGraphicFramePr>
        <p:xfrm>
          <a:off x="348342" y="2159999"/>
          <a:ext cx="8011886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710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mall-SVE-2022-16-9-tillg" id="{80CF1E8B-8680-FD48-BC3C-2E10C6E03FBD}" vid="{22281E78-3246-C04F-B131-1303DCB60E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770</TotalTime>
  <Words>442</Words>
  <Application>Microsoft Macintosh PowerPoint</Application>
  <PresentationFormat>Bredbild</PresentationFormat>
  <Paragraphs>128</Paragraphs>
  <Slides>20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Helvetica Light</vt:lpstr>
      <vt:lpstr>Systemtypsnitt normalt</vt:lpstr>
      <vt:lpstr>Times New Roman</vt:lpstr>
      <vt:lpstr>Office-tema</vt:lpstr>
      <vt:lpstr>Biologiska institutionen</vt:lpstr>
      <vt:lpstr>Lunds universitet</vt:lpstr>
      <vt:lpstr>Vi förenas i vår strävan att förstå, förklara och förbättra vår värld och människors villkor</vt:lpstr>
      <vt:lpstr>Lunds universitet – ett universitet i världsklass</vt:lpstr>
      <vt:lpstr>Ett fullskaligt universitet – åtta fakulteter</vt:lpstr>
      <vt:lpstr>Rankningar</vt:lpstr>
      <vt:lpstr>Biologiska institutionen</vt:lpstr>
      <vt:lpstr>Biologiska institutionen</vt:lpstr>
      <vt:lpstr>Finansiering</vt:lpstr>
      <vt:lpstr>Personal</vt:lpstr>
      <vt:lpstr>En internationell institution</vt:lpstr>
      <vt:lpstr>Utbildning på grund- och avancerad nivå</vt:lpstr>
      <vt:lpstr>Utbildning på grund- och avancerad nivå</vt:lpstr>
      <vt:lpstr>Ut-och inresande studenter</vt:lpstr>
      <vt:lpstr>Forskning</vt:lpstr>
      <vt:lpstr>Forskning – nyckeltal</vt:lpstr>
      <vt:lpstr>Biologiska museet</vt:lpstr>
      <vt:lpstr>Samverkan</vt:lpstr>
      <vt:lpstr>Institutionens organisation</vt:lpstr>
      <vt:lpstr>Avslutningsbild, endast logotyp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Biologiska institutionen</dc:title>
  <dc:subject/>
  <dc:creator>Inger Ekström</dc:creator>
  <cp:keywords/>
  <dc:description/>
  <cp:lastModifiedBy>Inger Ekström</cp:lastModifiedBy>
  <cp:revision>24</cp:revision>
  <dcterms:created xsi:type="dcterms:W3CDTF">2022-03-10T12:03:54Z</dcterms:created>
  <dcterms:modified xsi:type="dcterms:W3CDTF">2024-04-24T09:09:07Z</dcterms:modified>
  <cp:category/>
</cp:coreProperties>
</file>